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0" r:id="rId4"/>
    <p:sldId id="258" r:id="rId5"/>
    <p:sldId id="274" r:id="rId6"/>
    <p:sldId id="272" r:id="rId7"/>
    <p:sldId id="281" r:id="rId8"/>
    <p:sldId id="278" r:id="rId9"/>
    <p:sldId id="277" r:id="rId10"/>
    <p:sldId id="275" r:id="rId11"/>
    <p:sldId id="276" r:id="rId12"/>
    <p:sldId id="273" r:id="rId13"/>
    <p:sldId id="280" r:id="rId14"/>
    <p:sldId id="279" r:id="rId15"/>
    <p:sldId id="282" r:id="rId16"/>
    <p:sldId id="283" r:id="rId17"/>
    <p:sldId id="269" r:id="rId18"/>
    <p:sldId id="259" r:id="rId19"/>
    <p:sldId id="260" r:id="rId20"/>
    <p:sldId id="261" r:id="rId21"/>
    <p:sldId id="262" r:id="rId22"/>
    <p:sldId id="263" r:id="rId23"/>
    <p:sldId id="284" r:id="rId24"/>
    <p:sldId id="285" r:id="rId25"/>
    <p:sldId id="286" r:id="rId26"/>
    <p:sldId id="264" r:id="rId27"/>
    <p:sldId id="265" r:id="rId28"/>
    <p:sldId id="287" r:id="rId29"/>
    <p:sldId id="266" r:id="rId30"/>
    <p:sldId id="267" r:id="rId31"/>
    <p:sldId id="271" r:id="rId32"/>
    <p:sldId id="268" r:id="rId3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hteck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htec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hteck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hteck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e-DE" smtClean="0"/>
              <a:t>Formatvorlage des Untertitelmasters durch Klicken bearbeiten</a:t>
            </a:r>
            <a:endParaRPr kumimoji="0" lang="en-US"/>
          </a:p>
        </p:txBody>
      </p:sp>
      <p:sp>
        <p:nvSpPr>
          <p:cNvPr id="28" name="Datumsplatzhalt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26A9-A61E-4427-AC55-FDA63A368DDF}" type="datetimeFigureOut">
              <a:rPr lang="de-DE" smtClean="0"/>
              <a:pPr/>
              <a:t>13.06.2022</a:t>
            </a:fld>
            <a:endParaRPr lang="de-DE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Gerade Verbindung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hteck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Ellipse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E51CC9D-6C2C-4A17-AE31-6D0A1BDB2CB1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26A9-A61E-4427-AC55-FDA63A368DDF}" type="datetimeFigureOut">
              <a:rPr lang="de-DE" smtClean="0"/>
              <a:pPr/>
              <a:t>13.06.2022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1CC9D-6C2C-4A17-AE31-6D0A1BDB2CB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hteck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hteck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hteck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hteck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hteck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Gerade Verbindung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lipse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E51CC9D-6C2C-4A17-AE31-6D0A1BDB2CB1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26A9-A61E-4427-AC55-FDA63A368DDF}" type="datetimeFigureOut">
              <a:rPr lang="de-DE" smtClean="0"/>
              <a:pPr/>
              <a:t>13.06.2022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26A9-A61E-4427-AC55-FDA63A368DDF}" type="datetimeFigureOut">
              <a:rPr lang="de-DE" smtClean="0"/>
              <a:pPr/>
              <a:t>13.06.2022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E51CC9D-6C2C-4A17-AE31-6D0A1BDB2CB1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htec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hteck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hteck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hteck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hteck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13" name="Rechteck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hteck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26A9-A61E-4427-AC55-FDA63A368DDF}" type="datetimeFigureOut">
              <a:rPr lang="de-DE" smtClean="0"/>
              <a:pPr/>
              <a:t>13.06.2022</a:t>
            </a:fld>
            <a:endParaRPr lang="de-DE"/>
          </a:p>
        </p:txBody>
      </p:sp>
      <p:sp>
        <p:nvSpPr>
          <p:cNvPr id="8" name="Gerade Verbindung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llipse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lipse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E51CC9D-6C2C-4A17-AE31-6D0A1BDB2CB1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B25826A9-A61E-4427-AC55-FDA63A368DDF}" type="datetimeFigureOut">
              <a:rPr lang="de-DE" smtClean="0"/>
              <a:pPr/>
              <a:t>13.06.2022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1CC9D-6C2C-4A17-AE31-6D0A1BDB2CB1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Gerade Verbindung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Inhaltsplatzhalt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12" name="Inhaltsplatzhalt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erade Verbindung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hteck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hteck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hteck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hteck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hteck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hteck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26A9-A61E-4427-AC55-FDA63A368DDF}" type="datetimeFigureOut">
              <a:rPr lang="de-DE" smtClean="0"/>
              <a:pPr/>
              <a:t>13.06.2022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de-DE"/>
          </a:p>
        </p:txBody>
      </p:sp>
      <p:sp>
        <p:nvSpPr>
          <p:cNvPr id="15" name="Gerade Verbindung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hteck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Inhaltsplatzhalt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26" name="Inhaltsplatzhalt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25" name="Ellipse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Ellipse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E51CC9D-6C2C-4A17-AE31-6D0A1BDB2CB1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3" name="Titel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26A9-A61E-4427-AC55-FDA63A368DDF}" type="datetimeFigureOut">
              <a:rPr lang="de-DE" smtClean="0"/>
              <a:pPr/>
              <a:t>13.06.2022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E51CC9D-6C2C-4A17-AE31-6D0A1BDB2CB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hteck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hteck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hteck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hteck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hteck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26A9-A61E-4427-AC55-FDA63A368DDF}" type="datetimeFigureOut">
              <a:rPr lang="de-DE" smtClean="0"/>
              <a:pPr/>
              <a:t>13.06.2022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E51CC9D-6C2C-4A17-AE31-6D0A1BDB2CB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htec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hteck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hteck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hteck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hteck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8" name="Rechteck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Gerade Verbindung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Inhaltsplatzhalt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10" name="Ellipse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lipse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E51CC9D-6C2C-4A17-AE31-6D0A1BDB2CB1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1" name="Rechteck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26A9-A61E-4427-AC55-FDA63A368DDF}" type="datetimeFigureOut">
              <a:rPr lang="de-DE" smtClean="0"/>
              <a:pPr/>
              <a:t>13.06.2022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erade Verbindung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hteck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hteck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hteck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htec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hteck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hteck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hteck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Ellipse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llipse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E51CC9D-6C2C-4A17-AE31-6D0A1BDB2CB1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de-DE" smtClean="0"/>
              <a:t>Bild durch Klicken auf Symbol hinzufügen</a:t>
            </a:r>
            <a:endParaRPr kumimoji="0"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22" name="Rechteck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B25826A9-A61E-4427-AC55-FDA63A368DDF}" type="datetimeFigureOut">
              <a:rPr lang="de-DE" smtClean="0"/>
              <a:pPr/>
              <a:t>13.06.2022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hteck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htec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hteck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hteck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B25826A9-A61E-4427-AC55-FDA63A368DDF}" type="datetimeFigureOut">
              <a:rPr lang="de-DE" smtClean="0"/>
              <a:pPr/>
              <a:t>13.06.2022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Rechteck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Gerade Verbindung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Ellipse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lipse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E51CC9D-6C2C-4A17-AE31-6D0A1BDB2CB1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chulentwicklung.nrw.de/cms/inklusiver-fachunterricht/lernumgebungen-gestalten/classroom-management/classroom-management.html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sz="4000" dirty="0" smtClean="0"/>
              <a:t>Klasse 5</a:t>
            </a:r>
            <a:endParaRPr lang="de-DE" sz="400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de-DE" sz="5400" dirty="0" err="1" smtClean="0"/>
              <a:t>Classroom</a:t>
            </a:r>
            <a:r>
              <a:rPr lang="de-DE" sz="5400" dirty="0" smtClean="0"/>
              <a:t> </a:t>
            </a:r>
            <a:r>
              <a:rPr lang="de-DE" sz="5400" dirty="0"/>
              <a:t>M</a:t>
            </a:r>
            <a:r>
              <a:rPr lang="de-DE" sz="5400" dirty="0" smtClean="0"/>
              <a:t>anagement</a:t>
            </a:r>
            <a:endParaRPr lang="de-DE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Vorbereitung des Klassenraums</a:t>
            </a:r>
            <a:r>
              <a:rPr lang="de-DE" sz="6000" dirty="0" smtClean="0"/>
              <a:t/>
            </a:r>
            <a:br>
              <a:rPr lang="de-DE" sz="6000" dirty="0" smtClean="0"/>
            </a:br>
            <a:r>
              <a:rPr lang="de-DE" sz="2400" dirty="0" smtClean="0"/>
              <a:t>Visualisierung Feedbacktafel, </a:t>
            </a:r>
            <a:r>
              <a:rPr lang="de-DE" sz="2400" dirty="0" smtClean="0"/>
              <a:t>Regeln</a:t>
            </a:r>
            <a:br>
              <a:rPr lang="de-DE" sz="2400" dirty="0" smtClean="0"/>
            </a:b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214554"/>
            <a:ext cx="3100373" cy="4133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2428868"/>
            <a:ext cx="5143537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2571744"/>
            <a:ext cx="5238754" cy="392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Vorbereitung des Klassenraums 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/>
              <a:t>Ordnungssysteme </a:t>
            </a:r>
            <a:r>
              <a:rPr lang="de-DE" sz="2400" dirty="0" smtClean="0"/>
              <a:t>(</a:t>
            </a:r>
            <a:r>
              <a:rPr lang="de-DE" sz="2400" dirty="0" smtClean="0"/>
              <a:t>Materialbecher </a:t>
            </a:r>
            <a:r>
              <a:rPr lang="de-DE" sz="2400" dirty="0" smtClean="0"/>
              <a:t>am </a:t>
            </a:r>
            <a:r>
              <a:rPr lang="de-DE" sz="2400" dirty="0" err="1" smtClean="0"/>
              <a:t>Platz+Box</a:t>
            </a:r>
            <a:r>
              <a:rPr lang="de-DE" sz="2400" dirty="0" smtClean="0"/>
              <a:t>, Ablageordner für ABs</a:t>
            </a:r>
            <a:r>
              <a:rPr lang="de-DE" sz="2400" dirty="0" smtClean="0"/>
              <a:t>)</a:t>
            </a:r>
            <a:br>
              <a:rPr lang="de-DE" sz="2400" dirty="0" smtClean="0"/>
            </a:br>
            <a:endParaRPr lang="de-DE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428868"/>
            <a:ext cx="3000378" cy="40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2571744"/>
            <a:ext cx="4889499" cy="3667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Vorbereitung des Klassenraums </a:t>
            </a:r>
            <a:r>
              <a:rPr lang="de-DE" sz="4400" dirty="0" smtClean="0"/>
              <a:t/>
            </a:r>
            <a:br>
              <a:rPr lang="de-DE" sz="4400" dirty="0" smtClean="0"/>
            </a:br>
            <a:r>
              <a:rPr lang="de-DE" sz="2700" dirty="0" smtClean="0"/>
              <a:t>Ordnungssysteme (Materialbecher am </a:t>
            </a:r>
            <a:r>
              <a:rPr lang="de-DE" sz="2700" dirty="0" err="1" smtClean="0"/>
              <a:t>Platz+Box</a:t>
            </a:r>
            <a:r>
              <a:rPr lang="de-DE" sz="2700" dirty="0" smtClean="0"/>
              <a:t>, Ablageordner für ABs)</a:t>
            </a:r>
            <a:endParaRPr lang="de-DE" sz="27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357430"/>
            <a:ext cx="3161132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2357430"/>
            <a:ext cx="3286148" cy="4381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Vorbereitung des Klassenraums </a:t>
            </a:r>
            <a:r>
              <a:rPr lang="de-DE" sz="4400" dirty="0" smtClean="0"/>
              <a:t/>
            </a:r>
            <a:br>
              <a:rPr lang="de-DE" sz="4400" dirty="0" smtClean="0"/>
            </a:br>
            <a:r>
              <a:rPr lang="de-DE" sz="2700" dirty="0" smtClean="0"/>
              <a:t>Ordnungssysteme (Materialbecher am </a:t>
            </a:r>
            <a:r>
              <a:rPr lang="de-DE" sz="2700" dirty="0" err="1" smtClean="0"/>
              <a:t>Platz+Box</a:t>
            </a:r>
            <a:r>
              <a:rPr lang="de-DE" sz="2700" dirty="0" smtClean="0"/>
              <a:t>, Ablageordner für ABs)</a:t>
            </a:r>
            <a:endParaRPr lang="de-DE" sz="27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500306"/>
            <a:ext cx="3053957" cy="40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2357429"/>
            <a:ext cx="3303990" cy="440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214422"/>
            <a:ext cx="5429288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500042"/>
            <a:ext cx="2529028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736"/>
            <a:ext cx="3375446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785926"/>
            <a:ext cx="4400536" cy="3300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390051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/>
              <a:t>-</a:t>
            </a:r>
            <a:r>
              <a:rPr lang="de-DE" sz="2900" dirty="0" smtClean="0"/>
              <a:t>Offener Anfang ab 7.45 Uhr (Ankommen, Selbstorganisation, </a:t>
            </a:r>
            <a:r>
              <a:rPr lang="de-DE" sz="2900" dirty="0" err="1" smtClean="0"/>
              <a:t>Gesprächsmöglichkeit,Persönliche</a:t>
            </a:r>
            <a:r>
              <a:rPr lang="de-DE" sz="2900" dirty="0" smtClean="0"/>
              <a:t> Begrüßung…)</a:t>
            </a:r>
          </a:p>
          <a:p>
            <a:pPr>
              <a:buFontTx/>
              <a:buChar char="-"/>
            </a:pPr>
            <a:endParaRPr lang="de-DE" sz="2900" dirty="0" smtClean="0"/>
          </a:p>
          <a:p>
            <a:pPr>
              <a:buFontTx/>
              <a:buChar char="-"/>
            </a:pPr>
            <a:r>
              <a:rPr lang="de-DE" sz="2900" dirty="0" smtClean="0"/>
              <a:t>Namensschild an die Ampel,-Trainingsraumtafel (Tür)</a:t>
            </a:r>
          </a:p>
          <a:p>
            <a:pPr>
              <a:buFontTx/>
              <a:buChar char="-"/>
            </a:pPr>
            <a:endParaRPr lang="de-DE" sz="2900" dirty="0" smtClean="0"/>
          </a:p>
          <a:p>
            <a:pPr>
              <a:buFontTx/>
              <a:buChar char="-"/>
            </a:pPr>
            <a:r>
              <a:rPr lang="de-DE" sz="2900" dirty="0" smtClean="0"/>
              <a:t>Gemeinsamer Start ab 8.15Uhr</a:t>
            </a:r>
          </a:p>
          <a:p>
            <a:pPr>
              <a:buFontTx/>
              <a:buChar char="-"/>
            </a:pPr>
            <a:endParaRPr lang="de-DE" sz="2900" dirty="0" smtClean="0"/>
          </a:p>
          <a:p>
            <a:pPr>
              <a:buFontTx/>
              <a:buChar char="-"/>
            </a:pPr>
            <a:r>
              <a:rPr lang="de-DE" sz="2900" dirty="0" smtClean="0"/>
              <a:t>-besprechung des Tagesblaufes, Datum-Tag-Jahr-Jahreszeit-Wetter (</a:t>
            </a:r>
            <a:r>
              <a:rPr lang="de-DE" sz="2900" dirty="0" err="1" smtClean="0"/>
              <a:t>Deu</a:t>
            </a:r>
            <a:r>
              <a:rPr lang="de-DE" sz="2900" dirty="0" smtClean="0"/>
              <a:t>-Eng)</a:t>
            </a:r>
          </a:p>
          <a:p>
            <a:pPr>
              <a:buFontTx/>
              <a:buChar char="-"/>
            </a:pPr>
            <a:endParaRPr lang="de-DE" dirty="0" smtClean="0"/>
          </a:p>
          <a:p>
            <a:pPr>
              <a:buFontTx/>
              <a:buChar char="-"/>
            </a:pP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                                                   Vorbereitung des Klassenraums </a:t>
            </a:r>
            <a:r>
              <a:rPr lang="de-DE" sz="5300" i="1" dirty="0" smtClean="0"/>
              <a:t>Rituale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2971816"/>
          </a:xfrm>
        </p:spPr>
        <p:txBody>
          <a:bodyPr>
            <a:noAutofit/>
          </a:bodyPr>
          <a:lstStyle/>
          <a:p>
            <a:r>
              <a:rPr lang="de-DE" sz="2400" dirty="0" smtClean="0"/>
              <a:t>-Schul,- Klassenregeln</a:t>
            </a:r>
          </a:p>
          <a:p>
            <a:endParaRPr lang="de-DE" sz="2400" dirty="0" smtClean="0"/>
          </a:p>
          <a:p>
            <a:pPr>
              <a:buFontTx/>
              <a:buChar char="-"/>
            </a:pPr>
            <a:r>
              <a:rPr lang="de-DE" sz="2400" dirty="0" smtClean="0"/>
              <a:t>Trainingsraumprinzip</a:t>
            </a:r>
          </a:p>
          <a:p>
            <a:pPr>
              <a:buFontTx/>
              <a:buChar char="-"/>
            </a:pPr>
            <a:endParaRPr lang="de-DE" sz="2400" dirty="0" smtClean="0"/>
          </a:p>
          <a:p>
            <a:pPr>
              <a:buFontTx/>
              <a:buChar char="-"/>
            </a:pPr>
            <a:r>
              <a:rPr lang="de-DE" sz="2400" dirty="0" smtClean="0"/>
              <a:t>-Hilfesystem/ Ansprechpartner</a:t>
            </a:r>
          </a:p>
          <a:p>
            <a:pPr>
              <a:buFontTx/>
              <a:buChar char="-"/>
            </a:pPr>
            <a:endParaRPr lang="de-DE" sz="2400" dirty="0" smtClean="0"/>
          </a:p>
          <a:p>
            <a:r>
              <a:rPr lang="de-DE" sz="2400" dirty="0" smtClean="0"/>
              <a:t>-Klassenrat</a:t>
            </a:r>
            <a:endParaRPr lang="de-DE" sz="24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2.+3. Dimension</a:t>
            </a:r>
            <a:br>
              <a:rPr lang="de-DE" dirty="0" smtClean="0"/>
            </a:br>
            <a:r>
              <a:rPr lang="de-DE" dirty="0" smtClean="0"/>
              <a:t>Planung u. Unterrichtung von Regeln +Verfahren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2971816"/>
          </a:xfrm>
        </p:spPr>
        <p:txBody>
          <a:bodyPr>
            <a:normAutofit fontScale="92500" lnSpcReduction="20000"/>
          </a:bodyPr>
          <a:lstStyle/>
          <a:p>
            <a:r>
              <a:rPr lang="de-DE" dirty="0" smtClean="0"/>
              <a:t>-</a:t>
            </a:r>
            <a:r>
              <a:rPr lang="de-DE" sz="2400" dirty="0" smtClean="0"/>
              <a:t>Feedback,- Rückmeldekultur einführen</a:t>
            </a:r>
          </a:p>
          <a:p>
            <a:endParaRPr lang="de-DE" sz="2400" dirty="0" smtClean="0"/>
          </a:p>
          <a:p>
            <a:r>
              <a:rPr lang="de-DE" sz="2400" dirty="0" smtClean="0"/>
              <a:t>-Ampel/ Wolkensystem/ Punkte</a:t>
            </a:r>
          </a:p>
          <a:p>
            <a:pPr>
              <a:buFontTx/>
              <a:buChar char="-"/>
            </a:pPr>
            <a:r>
              <a:rPr lang="de-DE" sz="2400" dirty="0" smtClean="0"/>
              <a:t>-&gt; Belohnung (Schatzkiste, Ausflüge…)</a:t>
            </a:r>
          </a:p>
          <a:p>
            <a:pPr>
              <a:buFontTx/>
              <a:buChar char="-"/>
            </a:pPr>
            <a:endParaRPr lang="de-DE" sz="2400" dirty="0" smtClean="0"/>
          </a:p>
          <a:p>
            <a:pPr>
              <a:buFontTx/>
              <a:buChar char="-"/>
            </a:pPr>
            <a:r>
              <a:rPr lang="de-DE" sz="2400" dirty="0" smtClean="0"/>
              <a:t>Meldekette- </a:t>
            </a:r>
            <a:r>
              <a:rPr lang="de-DE" sz="2400" dirty="0" err="1" smtClean="0"/>
              <a:t>namensschilder</a:t>
            </a:r>
            <a:endParaRPr lang="de-DE" sz="24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4. Dimension</a:t>
            </a:r>
            <a:br>
              <a:rPr lang="de-DE" dirty="0" smtClean="0"/>
            </a:br>
            <a:r>
              <a:rPr lang="de-DE" dirty="0" smtClean="0"/>
              <a:t>Festlegung von Konsequenzen</a:t>
            </a:r>
            <a:br>
              <a:rPr lang="de-DE" dirty="0" smtClean="0"/>
            </a:b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3471882"/>
          </a:xfrm>
        </p:spPr>
        <p:txBody>
          <a:bodyPr>
            <a:normAutofit/>
          </a:bodyPr>
          <a:lstStyle/>
          <a:p>
            <a:pPr algn="l"/>
            <a:endParaRPr lang="de-DE" sz="2000" dirty="0" smtClean="0"/>
          </a:p>
          <a:p>
            <a:r>
              <a:rPr lang="de-DE" sz="2800" dirty="0" smtClean="0"/>
              <a:t>11 Dimensionen </a:t>
            </a:r>
          </a:p>
          <a:p>
            <a:r>
              <a:rPr lang="de-DE" sz="2800" dirty="0" smtClean="0"/>
              <a:t>des </a:t>
            </a:r>
          </a:p>
          <a:p>
            <a:r>
              <a:rPr lang="de-DE" sz="2800" dirty="0" err="1" smtClean="0"/>
              <a:t>Classroom</a:t>
            </a:r>
            <a:r>
              <a:rPr lang="de-DE" sz="2800" dirty="0" smtClean="0"/>
              <a:t> Management </a:t>
            </a:r>
          </a:p>
          <a:p>
            <a:r>
              <a:rPr lang="de-DE" sz="2800" dirty="0" smtClean="0"/>
              <a:t>nach </a:t>
            </a:r>
            <a:r>
              <a:rPr lang="de-DE" sz="2800" dirty="0" err="1" smtClean="0"/>
              <a:t>Evertson</a:t>
            </a:r>
            <a:endParaRPr lang="de-DE" sz="28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Inhalt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3257568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de-DE" sz="1800" dirty="0" smtClean="0"/>
              <a:t>Positives Selbstbild stärken!</a:t>
            </a:r>
          </a:p>
          <a:p>
            <a:pPr>
              <a:buFontTx/>
              <a:buChar char="-"/>
            </a:pPr>
            <a:endParaRPr lang="de-DE" sz="1800" dirty="0" smtClean="0"/>
          </a:p>
          <a:p>
            <a:pPr>
              <a:buFontTx/>
              <a:buChar char="-"/>
            </a:pPr>
            <a:r>
              <a:rPr lang="de-DE" sz="1800" dirty="0" smtClean="0"/>
              <a:t>Respektvoller Umgang miteinander</a:t>
            </a:r>
          </a:p>
          <a:p>
            <a:pPr>
              <a:buFontTx/>
              <a:buChar char="-"/>
            </a:pPr>
            <a:endParaRPr lang="de-DE" sz="1800" dirty="0" smtClean="0"/>
          </a:p>
          <a:p>
            <a:pPr>
              <a:buFontTx/>
              <a:buChar char="-"/>
            </a:pPr>
            <a:r>
              <a:rPr lang="de-DE" sz="1800" dirty="0" smtClean="0"/>
              <a:t>Persönliche Begrüßung, Verabschiedung, Gesprächszeiten </a:t>
            </a:r>
          </a:p>
          <a:p>
            <a:pPr>
              <a:buFontTx/>
              <a:buChar char="-"/>
            </a:pPr>
            <a:endParaRPr lang="de-DE" sz="1800" dirty="0" smtClean="0"/>
          </a:p>
          <a:p>
            <a:pPr>
              <a:buFontTx/>
              <a:buChar char="-"/>
            </a:pPr>
            <a:r>
              <a:rPr lang="de-DE" sz="1800" dirty="0" smtClean="0"/>
              <a:t>Gemeinsames Frühstück ab 9.20 Uhr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5. Dimension</a:t>
            </a:r>
            <a:br>
              <a:rPr lang="de-DE" dirty="0" smtClean="0"/>
            </a:br>
            <a:r>
              <a:rPr lang="de-DE" dirty="0" smtClean="0"/>
              <a:t>Schaffung eines positiven (Lern,-) Klimas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2828940"/>
          </a:xfrm>
        </p:spPr>
        <p:txBody>
          <a:bodyPr>
            <a:normAutofit lnSpcReduction="10000"/>
          </a:bodyPr>
          <a:lstStyle/>
          <a:p>
            <a:r>
              <a:rPr lang="de-DE" dirty="0" smtClean="0"/>
              <a:t>-</a:t>
            </a:r>
            <a:r>
              <a:rPr lang="de-DE" sz="2400" dirty="0" smtClean="0"/>
              <a:t>Hospitationen,- </a:t>
            </a:r>
            <a:r>
              <a:rPr lang="de-DE" sz="2400" dirty="0" err="1" smtClean="0"/>
              <a:t>beobachtungen</a:t>
            </a:r>
            <a:endParaRPr lang="de-DE" sz="2400" dirty="0" smtClean="0"/>
          </a:p>
          <a:p>
            <a:endParaRPr lang="de-DE" sz="2400" dirty="0" smtClean="0"/>
          </a:p>
          <a:p>
            <a:r>
              <a:rPr lang="de-DE" sz="2400" dirty="0" smtClean="0"/>
              <a:t>-Beobachtungsbögen,- Feedbackbögen</a:t>
            </a:r>
          </a:p>
          <a:p>
            <a:endParaRPr lang="de-DE" sz="2400" dirty="0" smtClean="0"/>
          </a:p>
          <a:p>
            <a:r>
              <a:rPr lang="de-DE" sz="2400" dirty="0" smtClean="0"/>
              <a:t>-</a:t>
            </a:r>
            <a:r>
              <a:rPr lang="de-DE" sz="2400" dirty="0" err="1" smtClean="0"/>
              <a:t>Teamteaching</a:t>
            </a:r>
            <a:endParaRPr lang="de-DE" sz="2400" dirty="0" smtClean="0"/>
          </a:p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6. Dimension</a:t>
            </a:r>
            <a:br>
              <a:rPr lang="de-DE" dirty="0" smtClean="0"/>
            </a:br>
            <a:r>
              <a:rPr lang="de-DE" dirty="0" smtClean="0"/>
              <a:t>Beaufsichtigung bzw. gezielte Beobachtung der </a:t>
            </a:r>
            <a:r>
              <a:rPr lang="de-DE" dirty="0" err="1" smtClean="0"/>
              <a:t>SuS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3757634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Char char="-"/>
            </a:pPr>
            <a:r>
              <a:rPr lang="de-DE" sz="2100" dirty="0" smtClean="0"/>
              <a:t>Motivation stärken</a:t>
            </a:r>
          </a:p>
          <a:p>
            <a:pPr>
              <a:buFontTx/>
              <a:buChar char="-"/>
            </a:pPr>
            <a:endParaRPr lang="de-DE" sz="2100" dirty="0" smtClean="0"/>
          </a:p>
          <a:p>
            <a:pPr>
              <a:buFontTx/>
              <a:buChar char="-"/>
            </a:pPr>
            <a:r>
              <a:rPr lang="de-DE" sz="2100" dirty="0" smtClean="0"/>
              <a:t>Ansprechendes Material</a:t>
            </a:r>
          </a:p>
          <a:p>
            <a:pPr>
              <a:buFontTx/>
              <a:buChar char="-"/>
            </a:pPr>
            <a:endParaRPr lang="de-DE" sz="2100" dirty="0" smtClean="0"/>
          </a:p>
          <a:p>
            <a:pPr>
              <a:buFontTx/>
              <a:buChar char="-"/>
            </a:pPr>
            <a:r>
              <a:rPr lang="de-DE" sz="2100" dirty="0" smtClean="0"/>
              <a:t> Differenzierung</a:t>
            </a:r>
          </a:p>
          <a:p>
            <a:pPr>
              <a:buFontTx/>
              <a:buChar char="-"/>
            </a:pPr>
            <a:endParaRPr lang="de-DE" sz="2100" dirty="0" smtClean="0"/>
          </a:p>
          <a:p>
            <a:pPr>
              <a:buFontTx/>
              <a:buChar char="-"/>
            </a:pPr>
            <a:r>
              <a:rPr lang="de-DE" sz="2100" dirty="0" smtClean="0"/>
              <a:t>-Bedürfnisse-</a:t>
            </a:r>
            <a:r>
              <a:rPr lang="de-DE" sz="2100" dirty="0" err="1" smtClean="0"/>
              <a:t>inhalt</a:t>
            </a:r>
            <a:endParaRPr lang="de-DE" sz="2100" dirty="0" smtClean="0"/>
          </a:p>
          <a:p>
            <a:pPr>
              <a:buFontTx/>
              <a:buChar char="-"/>
            </a:pPr>
            <a:endParaRPr lang="de-DE" sz="2100" dirty="0" smtClean="0"/>
          </a:p>
          <a:p>
            <a:pPr>
              <a:buFontTx/>
              <a:buChar char="-"/>
            </a:pPr>
            <a:r>
              <a:rPr lang="de-DE" sz="2100" dirty="0" smtClean="0"/>
              <a:t>-Förder-lesen</a:t>
            </a:r>
          </a:p>
          <a:p>
            <a:pPr>
              <a:buFontTx/>
              <a:buChar char="-"/>
            </a:pPr>
            <a:endParaRPr lang="de-DE" sz="2100" dirty="0" smtClean="0"/>
          </a:p>
          <a:p>
            <a:pPr>
              <a:buFontTx/>
              <a:buChar char="-"/>
            </a:pPr>
            <a:r>
              <a:rPr lang="de-DE" sz="2100" dirty="0" smtClean="0"/>
              <a:t>Methodenvielfalt (aktivierende </a:t>
            </a:r>
            <a:r>
              <a:rPr lang="de-DE" sz="2100" dirty="0" err="1" smtClean="0"/>
              <a:t>methoden</a:t>
            </a:r>
            <a:r>
              <a:rPr lang="de-DE" sz="2100" dirty="0" smtClean="0"/>
              <a:t>, Arbeitspausen, Auszeitkarten)</a:t>
            </a:r>
          </a:p>
          <a:p>
            <a:pPr>
              <a:buFontTx/>
              <a:buChar char="-"/>
            </a:pP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7. Dimension</a:t>
            </a:r>
            <a:br>
              <a:rPr lang="de-DE" dirty="0" smtClean="0"/>
            </a:br>
            <a:r>
              <a:rPr lang="de-DE" dirty="0" smtClean="0"/>
              <a:t>Unterricht angemessen vorbereiten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52"/>
            <a:ext cx="8691591" cy="651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8715436" cy="6536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74159" y="531293"/>
            <a:ext cx="3107525" cy="2330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142852"/>
            <a:ext cx="230387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991184" y="-214339"/>
            <a:ext cx="2571768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5934674" y="2995020"/>
            <a:ext cx="2603882" cy="3471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571876"/>
            <a:ext cx="2143122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28860" y="3714752"/>
            <a:ext cx="2984485" cy="223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2900378"/>
          </a:xfrm>
        </p:spPr>
        <p:txBody>
          <a:bodyPr>
            <a:normAutofit/>
          </a:bodyPr>
          <a:lstStyle/>
          <a:p>
            <a:r>
              <a:rPr lang="de-DE" dirty="0" smtClean="0"/>
              <a:t>-</a:t>
            </a:r>
            <a:r>
              <a:rPr lang="de-DE" sz="1900" dirty="0" smtClean="0"/>
              <a:t>Klassendienste</a:t>
            </a:r>
          </a:p>
          <a:p>
            <a:endParaRPr lang="de-DE" sz="1900" dirty="0" smtClean="0"/>
          </a:p>
          <a:p>
            <a:r>
              <a:rPr lang="de-DE" sz="1900" dirty="0" smtClean="0"/>
              <a:t>- Klassenrat</a:t>
            </a:r>
          </a:p>
          <a:p>
            <a:endParaRPr lang="de-DE" sz="1900" dirty="0" smtClean="0"/>
          </a:p>
          <a:p>
            <a:r>
              <a:rPr lang="de-DE" sz="1900" dirty="0" smtClean="0"/>
              <a:t>-Selbstständiges Arbeiten fördern!</a:t>
            </a:r>
            <a:endParaRPr lang="de-DE" sz="19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8. Dimension </a:t>
            </a:r>
            <a:br>
              <a:rPr lang="de-DE" dirty="0" smtClean="0"/>
            </a:br>
            <a:r>
              <a:rPr lang="de-DE" dirty="0" smtClean="0"/>
              <a:t>Festlegung von Schülerverantwortlichkeit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42844" y="2743200"/>
            <a:ext cx="6215106" cy="2828940"/>
          </a:xfrm>
        </p:spPr>
        <p:txBody>
          <a:bodyPr/>
          <a:lstStyle/>
          <a:p>
            <a:pPr>
              <a:buFontTx/>
              <a:buChar char="-"/>
            </a:pPr>
            <a:r>
              <a:rPr lang="de-DE" dirty="0" smtClean="0"/>
              <a:t> </a:t>
            </a:r>
            <a:r>
              <a:rPr lang="de-DE" sz="2000" dirty="0" err="1" smtClean="0"/>
              <a:t>Advanced</a:t>
            </a:r>
            <a:r>
              <a:rPr lang="de-DE" sz="2000" dirty="0" smtClean="0"/>
              <a:t> Organizer</a:t>
            </a:r>
          </a:p>
          <a:p>
            <a:pPr>
              <a:buFontTx/>
              <a:buChar char="-"/>
            </a:pPr>
            <a:endParaRPr lang="de-DE" sz="2000" dirty="0" smtClean="0"/>
          </a:p>
          <a:p>
            <a:pPr>
              <a:buFontTx/>
              <a:buChar char="-"/>
            </a:pPr>
            <a:r>
              <a:rPr lang="de-DE" sz="2000" dirty="0" smtClean="0"/>
              <a:t>Transparenz schaffen- Abläufe und Bedeutsamkeit erkennbar machen…</a:t>
            </a:r>
          </a:p>
          <a:p>
            <a:pPr>
              <a:buFontTx/>
              <a:buChar char="-"/>
            </a:pPr>
            <a:endParaRPr lang="de-DE" sz="20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9. Dimension </a:t>
            </a:r>
            <a:br>
              <a:rPr lang="de-DE" dirty="0" smtClean="0"/>
            </a:br>
            <a:r>
              <a:rPr lang="de-DE" dirty="0" smtClean="0"/>
              <a:t>Unterrichtliche Klarheit</a:t>
            </a:r>
            <a:endParaRPr lang="de-DE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5" y="4500570"/>
            <a:ext cx="3282227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0895" y="2428868"/>
            <a:ext cx="3036400" cy="4252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https://www.fraustier.de/advance-organizer-im-unterricht/</a:t>
            </a:r>
            <a:endParaRPr lang="de-DE" dirty="0"/>
          </a:p>
        </p:txBody>
      </p:sp>
      <p:pic>
        <p:nvPicPr>
          <p:cNvPr id="4" name="Grafik 3" descr="http://www.muttiheft.net/wp-content/uploads/2018/01/Advance-Organizer-2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285992"/>
            <a:ext cx="428628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rafik 4" descr="http://www.muttiheft.net/wp-content/uploads/2018/01/Advance-Organizer-Quadratische-Funktionen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000372"/>
            <a:ext cx="4309120" cy="3660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2614626"/>
          </a:xfrm>
        </p:spPr>
        <p:txBody>
          <a:bodyPr/>
          <a:lstStyle/>
          <a:p>
            <a:r>
              <a:rPr lang="de-DE" dirty="0" smtClean="0"/>
              <a:t>-</a:t>
            </a:r>
            <a:r>
              <a:rPr lang="de-DE" sz="2000" dirty="0" smtClean="0"/>
              <a:t>proaktives Lehrerhandeln-&gt; Visualisierung, Verhaltensfeedback</a:t>
            </a:r>
          </a:p>
          <a:p>
            <a:endParaRPr lang="de-DE" sz="2000" dirty="0" smtClean="0"/>
          </a:p>
          <a:p>
            <a:r>
              <a:rPr lang="de-DE" sz="2000" dirty="0" smtClean="0"/>
              <a:t>-spiegeln von positiven Verhaltensweisen</a:t>
            </a:r>
            <a:endParaRPr lang="de-DE" sz="20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10. Dimension</a:t>
            </a:r>
            <a:br>
              <a:rPr lang="de-DE" dirty="0" smtClean="0"/>
            </a:br>
            <a:r>
              <a:rPr lang="de-DE" dirty="0" err="1" smtClean="0"/>
              <a:t>Unangmessenes</a:t>
            </a:r>
            <a:r>
              <a:rPr lang="de-DE" dirty="0" smtClean="0"/>
              <a:t> Schülerverhalten unterbinden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2614626"/>
          </a:xfrm>
        </p:spPr>
        <p:txBody>
          <a:bodyPr>
            <a:normAutofit/>
          </a:bodyPr>
          <a:lstStyle/>
          <a:p>
            <a:endParaRPr lang="de-DE" sz="3200" dirty="0" smtClean="0"/>
          </a:p>
          <a:p>
            <a:r>
              <a:rPr lang="de-DE" sz="3200" dirty="0" smtClean="0"/>
              <a:t>Vorbereitung des Klassenraums</a:t>
            </a:r>
            <a:endParaRPr lang="de-DE" sz="32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1. Dimension</a:t>
            </a:r>
            <a:br>
              <a:rPr lang="de-DE" dirty="0" smtClean="0"/>
            </a:b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3114692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de-DE" sz="2000" dirty="0" smtClean="0"/>
              <a:t>Klassenrat</a:t>
            </a:r>
          </a:p>
          <a:p>
            <a:pPr>
              <a:buFontTx/>
              <a:buChar char="-"/>
            </a:pPr>
            <a:endParaRPr lang="de-DE" sz="2000" dirty="0" smtClean="0"/>
          </a:p>
          <a:p>
            <a:pPr>
              <a:buFontTx/>
              <a:buChar char="-"/>
            </a:pPr>
            <a:r>
              <a:rPr lang="de-DE" sz="2000" dirty="0" smtClean="0"/>
              <a:t>Sozialtraining (Jenny)</a:t>
            </a:r>
          </a:p>
          <a:p>
            <a:pPr>
              <a:buFontTx/>
              <a:buChar char="-"/>
            </a:pPr>
            <a:endParaRPr lang="de-DE" sz="2000" dirty="0" smtClean="0"/>
          </a:p>
          <a:p>
            <a:pPr>
              <a:buFontTx/>
              <a:buChar char="-"/>
            </a:pPr>
            <a:r>
              <a:rPr lang="de-DE" sz="2000" dirty="0" smtClean="0"/>
              <a:t>individuelle Beratungsgespräche</a:t>
            </a:r>
          </a:p>
          <a:p>
            <a:pPr>
              <a:buFontTx/>
              <a:buChar char="-"/>
            </a:pPr>
            <a:endParaRPr lang="de-DE" sz="2000" dirty="0" smtClean="0"/>
          </a:p>
          <a:p>
            <a:pPr>
              <a:buFontTx/>
              <a:buChar char="-"/>
            </a:pPr>
            <a:r>
              <a:rPr lang="de-DE" sz="2000" dirty="0" smtClean="0"/>
              <a:t>Trainingsraum</a:t>
            </a:r>
            <a:endParaRPr lang="de-DE" sz="20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11. Dimension</a:t>
            </a:r>
            <a:br>
              <a:rPr lang="de-DE" dirty="0" smtClean="0"/>
            </a:br>
            <a:r>
              <a:rPr lang="de-DE" dirty="0" smtClean="0"/>
              <a:t>Strategien für potenzielle Probleme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Danke für Eure Aufmerksamkeit</a:t>
            </a:r>
            <a:r>
              <a:rPr lang="de-DE" dirty="0" smtClean="0">
                <a:sym typeface="Wingdings" pitchFamily="2" charset="2"/>
              </a:rPr>
              <a:t> </a:t>
            </a:r>
            <a:endParaRPr lang="de-DE" dirty="0"/>
          </a:p>
        </p:txBody>
      </p:sp>
      <p:pic>
        <p:nvPicPr>
          <p:cNvPr id="5" name="Grafik 4" descr="5. Klasse Grundschule Schild Vollgas fun Sprüche' Teenager T-Shirt |  Spreadshirt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2714620"/>
            <a:ext cx="4071966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3043254"/>
          </a:xfrm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de-DE" u="sng" dirty="0" smtClean="0">
                <a:hlinkClick r:id="rId2"/>
              </a:rPr>
              <a:t>https://www.schulentwicklung.nrw.de/cms/inklusiver-fachunterricht/lernumgebungen-gestalten/classroom-management/classroom-management.html</a:t>
            </a:r>
            <a:endParaRPr lang="de-DE" u="sng" dirty="0" smtClean="0"/>
          </a:p>
          <a:p>
            <a:pPr>
              <a:buFontTx/>
              <a:buChar char="-"/>
            </a:pPr>
            <a:endParaRPr lang="de-DE" dirty="0" smtClean="0"/>
          </a:p>
          <a:p>
            <a:pPr>
              <a:buFontTx/>
              <a:buChar char="-"/>
            </a:pPr>
            <a:r>
              <a:rPr lang="de-DE" dirty="0" smtClean="0"/>
              <a:t>https://www.spreadshirt.de/shop/design/5+klasse+grundschule+schild+vollgas+fun+sprueche+teenager+t-shirt-D5d811f482225095f547f7bab?sellable=XyEwXdOomXFx50njOwX4-725-9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Literatur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3686196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endParaRPr lang="de-DE" sz="2000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Vorbereitung des Klassenraums</a:t>
            </a:r>
            <a:br>
              <a:rPr lang="de-DE" dirty="0" smtClean="0"/>
            </a:br>
            <a:r>
              <a:rPr lang="de-DE" sz="2700" dirty="0" smtClean="0"/>
              <a:t>-Sitzordnung -&gt; </a:t>
            </a:r>
            <a:r>
              <a:rPr lang="de-DE" sz="2700" dirty="0" err="1" smtClean="0"/>
              <a:t>Churrer</a:t>
            </a:r>
            <a:r>
              <a:rPr lang="de-DE" sz="2700" dirty="0" smtClean="0"/>
              <a:t>-Modell</a:t>
            </a:r>
            <a:r>
              <a:rPr lang="de-DE" sz="4400" dirty="0" smtClean="0"/>
              <a:t/>
            </a:r>
            <a:br>
              <a:rPr lang="de-DE" sz="4400" dirty="0" smtClean="0"/>
            </a:br>
            <a:endParaRPr lang="de-DE" dirty="0"/>
          </a:p>
        </p:txBody>
      </p:sp>
      <p:pic>
        <p:nvPicPr>
          <p:cNvPr id="5" name="Grafik 4" descr="merkma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2357430"/>
            <a:ext cx="8252416" cy="3441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Vorbereitung des Klassenraums</a:t>
            </a:r>
            <a:br>
              <a:rPr lang="de-DE" dirty="0" smtClean="0"/>
            </a:br>
            <a:r>
              <a:rPr lang="de-DE" sz="2700" dirty="0" smtClean="0"/>
              <a:t>-</a:t>
            </a:r>
            <a:r>
              <a:rPr lang="de-DE" sz="2700" dirty="0" smtClean="0"/>
              <a:t>Sitzordnungen</a:t>
            </a:r>
            <a:br>
              <a:rPr lang="de-DE" sz="2700" dirty="0" smtClean="0"/>
            </a:br>
            <a:endParaRPr lang="de-DE" dirty="0"/>
          </a:p>
        </p:txBody>
      </p:sp>
      <p:pic>
        <p:nvPicPr>
          <p:cNvPr id="4" name="Grafik 3" descr="Gestaltung des Schulunterrichts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2571744"/>
            <a:ext cx="5760720" cy="3830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Vorbereitung des Klassenraums</a:t>
            </a:r>
            <a:r>
              <a:rPr lang="de-DE" sz="4000" dirty="0" smtClean="0"/>
              <a:t/>
            </a:r>
            <a:br>
              <a:rPr lang="de-DE" sz="4000" dirty="0" smtClean="0"/>
            </a:br>
            <a:r>
              <a:rPr lang="de-DE" sz="2700" dirty="0" smtClean="0"/>
              <a:t>Visualisierung </a:t>
            </a:r>
            <a:r>
              <a:rPr lang="de-DE" sz="2700" dirty="0" smtClean="0"/>
              <a:t>Feedbacktafel, </a:t>
            </a:r>
            <a:r>
              <a:rPr lang="de-DE" sz="2700" dirty="0" smtClean="0"/>
              <a:t>Regeln</a:t>
            </a:r>
            <a:br>
              <a:rPr lang="de-DE" sz="2700" dirty="0" smtClean="0"/>
            </a:br>
            <a:endParaRPr lang="de-D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357430"/>
            <a:ext cx="3286148" cy="4381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2357430"/>
            <a:ext cx="3286148" cy="4381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642918"/>
            <a:ext cx="7715304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Vorbereitung des Klassenraums</a:t>
            </a:r>
            <a:r>
              <a:rPr lang="de-DE" sz="6000" dirty="0" smtClean="0"/>
              <a:t/>
            </a:r>
            <a:br>
              <a:rPr lang="de-DE" sz="6000" dirty="0" smtClean="0"/>
            </a:br>
            <a:r>
              <a:rPr lang="de-DE" sz="2400" dirty="0" smtClean="0"/>
              <a:t>Visualisierung Feedbacktafel, </a:t>
            </a:r>
            <a:r>
              <a:rPr lang="de-DE" sz="2400" dirty="0" smtClean="0"/>
              <a:t>Regeln</a:t>
            </a:r>
            <a:br>
              <a:rPr lang="de-DE" sz="2400" dirty="0" smtClean="0"/>
            </a:br>
            <a:endParaRPr lang="de-D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2357430"/>
            <a:ext cx="5857916" cy="439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Vorbereitung des Klassenraums</a:t>
            </a:r>
            <a:r>
              <a:rPr lang="de-DE" sz="6000" dirty="0" smtClean="0"/>
              <a:t/>
            </a:r>
            <a:br>
              <a:rPr lang="de-DE" sz="6000" dirty="0" smtClean="0"/>
            </a:br>
            <a:r>
              <a:rPr lang="de-DE" sz="2400" dirty="0" smtClean="0"/>
              <a:t>Visualisierung Feedbacktafel, </a:t>
            </a:r>
            <a:r>
              <a:rPr lang="de-DE" sz="2400" dirty="0" smtClean="0"/>
              <a:t>Regeln</a:t>
            </a:r>
            <a:br>
              <a:rPr lang="de-DE" sz="2400" dirty="0" smtClean="0"/>
            </a:br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2571744"/>
            <a:ext cx="5214974" cy="3911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ronus">
  <a:themeElements>
    <a:clrScheme name="Cronus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ronus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ronus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0</TotalTime>
  <Words>233</Words>
  <Application>Microsoft Office PowerPoint</Application>
  <PresentationFormat>Bildschirmpräsentation (4:3)</PresentationFormat>
  <Paragraphs>97</Paragraphs>
  <Slides>32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3" baseType="lpstr">
      <vt:lpstr>Cronus</vt:lpstr>
      <vt:lpstr>Classroom Management</vt:lpstr>
      <vt:lpstr>Inhalt</vt:lpstr>
      <vt:lpstr>1. Dimension </vt:lpstr>
      <vt:lpstr> Vorbereitung des Klassenraums -Sitzordnung -&gt; Churrer-Modell </vt:lpstr>
      <vt:lpstr>Vorbereitung des Klassenraums -Sitzordnungen </vt:lpstr>
      <vt:lpstr>Vorbereitung des Klassenraums Visualisierung Feedbacktafel, Regeln </vt:lpstr>
      <vt:lpstr>Folie 7</vt:lpstr>
      <vt:lpstr>Vorbereitung des Klassenraums Visualisierung Feedbacktafel, Regeln </vt:lpstr>
      <vt:lpstr>Vorbereitung des Klassenraums Visualisierung Feedbacktafel, Regeln </vt:lpstr>
      <vt:lpstr>Vorbereitung des Klassenraums Visualisierung Feedbacktafel, Regeln </vt:lpstr>
      <vt:lpstr>Folie 11</vt:lpstr>
      <vt:lpstr>Vorbereitung des Klassenraums  Ordnungssysteme (Materialbecher am Platz+Box, Ablageordner für ABs) </vt:lpstr>
      <vt:lpstr>Vorbereitung des Klassenraums  Ordnungssysteme (Materialbecher am Platz+Box, Ablageordner für ABs)</vt:lpstr>
      <vt:lpstr>Vorbereitung des Klassenraums  Ordnungssysteme (Materialbecher am Platz+Box, Ablageordner für ABs)</vt:lpstr>
      <vt:lpstr>Folie 15</vt:lpstr>
      <vt:lpstr>Folie 16</vt:lpstr>
      <vt:lpstr>                                                                  Vorbereitung des Klassenraums Rituale </vt:lpstr>
      <vt:lpstr> 2.+3. Dimension Planung u. Unterrichtung von Regeln +Verfahren</vt:lpstr>
      <vt:lpstr> 4. Dimension Festlegung von Konsequenzen </vt:lpstr>
      <vt:lpstr>5. Dimension Schaffung eines positiven (Lern,-) Klimas</vt:lpstr>
      <vt:lpstr>6. Dimension Beaufsichtigung bzw. gezielte Beobachtung der SuS</vt:lpstr>
      <vt:lpstr>7. Dimension Unterricht angemessen vorbereiten</vt:lpstr>
      <vt:lpstr>Folie 23</vt:lpstr>
      <vt:lpstr>Folie 24</vt:lpstr>
      <vt:lpstr>Folie 25</vt:lpstr>
      <vt:lpstr>8. Dimension  Festlegung von Schülerverantwortlichkeit</vt:lpstr>
      <vt:lpstr>9. Dimension  Unterrichtliche Klarheit</vt:lpstr>
      <vt:lpstr>https://www.fraustier.de/advance-organizer-im-unterricht/</vt:lpstr>
      <vt:lpstr>10. Dimension Unangmessenes Schülerverhalten unterbinden</vt:lpstr>
      <vt:lpstr>11. Dimension Strategien für potenzielle Probleme</vt:lpstr>
      <vt:lpstr>Danke für Eure Aufmerksamkeit </vt:lpstr>
      <vt:lpstr>Literatur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Classroom Management</dc:title>
  <dc:creator>Lehrkraft</dc:creator>
  <cp:lastModifiedBy>Lehrkraft</cp:lastModifiedBy>
  <cp:revision>17</cp:revision>
  <dcterms:created xsi:type="dcterms:W3CDTF">2022-06-02T08:11:52Z</dcterms:created>
  <dcterms:modified xsi:type="dcterms:W3CDTF">2022-06-13T19:57:32Z</dcterms:modified>
</cp:coreProperties>
</file>